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145707817" r:id="rId2"/>
    <p:sldId id="2145707818" r:id="rId3"/>
    <p:sldId id="2145707810" r:id="rId4"/>
    <p:sldId id="2145707811" r:id="rId5"/>
    <p:sldId id="2145707812" r:id="rId6"/>
    <p:sldId id="2145707813" r:id="rId7"/>
    <p:sldId id="2145707814" r:id="rId8"/>
    <p:sldId id="2145707815" r:id="rId9"/>
    <p:sldId id="2145707819" r:id="rId10"/>
    <p:sldId id="2145707820" r:id="rId11"/>
    <p:sldId id="2145707816" r:id="rId1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BEF39-DBF3-4CBD-BB77-35E5628BD770}" v="4" dt="2025-06-17T13:05:08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00CDE-0F12-40FE-8487-70E082F6D5D9}" type="datetimeFigureOut">
              <a:rPr lang="da-DK" smtClean="0"/>
              <a:t>26-06-2025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3D48B-4FCB-4191-A01F-FD67820880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303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6EC7B464-B280-4821-B4B2-E85BE9BC2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9825" y="2169459"/>
            <a:ext cx="8470269" cy="674541"/>
          </a:xfrm>
        </p:spPr>
        <p:txBody>
          <a:bodyPr tIns="468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826" y="3056965"/>
            <a:ext cx="8470268" cy="2958353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/>
            </a:lvl2pPr>
            <a:lvl3pPr marL="452690" indent="0">
              <a:buFontTx/>
              <a:buNone/>
              <a:defRPr/>
            </a:lvl3pPr>
            <a:lvl4pPr marL="679035" indent="0">
              <a:buFontTx/>
              <a:buNone/>
              <a:defRPr/>
            </a:lvl4pPr>
            <a:lvl5pPr marL="90538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510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216B3EB0-9F03-40A5-A1E2-BFB919D72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for at indsætte et baggrundsbillede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076" y="2232000"/>
            <a:ext cx="7808492" cy="899327"/>
          </a:xfrm>
        </p:spPr>
        <p:txBody>
          <a:bodyPr anchor="t"/>
          <a:lstStyle>
            <a:lvl1pPr algn="l">
              <a:defRPr sz="6600">
                <a:solidFill>
                  <a:schemeClr val="accent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0F03B564-F818-4EFC-96BB-AEB9160655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19999"/>
            <a:ext cx="4523662" cy="316311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6085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457" y="1013074"/>
            <a:ext cx="3921059" cy="612995"/>
          </a:xfrm>
        </p:spPr>
        <p:txBody>
          <a:bodyPr tIns="468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458" y="1801906"/>
            <a:ext cx="3921060" cy="3897558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 sz="2000"/>
            </a:lvl2pPr>
            <a:lvl3pPr marL="452690" indent="0">
              <a:buFontTx/>
              <a:buNone/>
              <a:defRPr sz="2000"/>
            </a:lvl3pPr>
            <a:lvl4pPr marL="679035" indent="0">
              <a:buFontTx/>
              <a:buNone/>
              <a:defRPr sz="2000"/>
            </a:lvl4pPr>
            <a:lvl5pPr marL="905380" indent="0">
              <a:buFontTx/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A92C460-7A43-471E-AAC8-A400981F7F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32374" y="1013074"/>
            <a:ext cx="6643265" cy="46863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Vælg tabel, graf eller </a:t>
            </a:r>
            <a:r>
              <a:rPr lang="da-DK" dirty="0" err="1"/>
              <a:t>SmartArt</a:t>
            </a: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16421F2-BDA5-483C-898D-FF381557C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00" y="6013314"/>
            <a:ext cx="828000" cy="332101"/>
          </a:xfrm>
          <a:prstGeom prst="rect">
            <a:avLst/>
          </a:prstGeom>
        </p:spPr>
      </p:pic>
      <p:sp>
        <p:nvSpPr>
          <p:cNvPr id="18" name="Pladsholder til tekst 9">
            <a:extLst>
              <a:ext uri="{FF2B5EF4-FFF2-40B4-BE49-F238E27FC236}">
                <a16:creationId xmlns:a16="http://schemas.microsoft.com/office/drawing/2014/main" id="{84ADC745-324C-4A30-991E-E0750C0AD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00" y="6120000"/>
            <a:ext cx="5056322" cy="3321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5513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_Typ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pattedyr, silhuet&#10;&#10;Automatisk genereret beskrivelse">
            <a:extLst>
              <a:ext uri="{FF2B5EF4-FFF2-40B4-BE49-F238E27FC236}">
                <a16:creationId xmlns:a16="http://schemas.microsoft.com/office/drawing/2014/main" id="{9DBD57F9-0518-4949-85B3-08E7E54B9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95739CC6-0260-446D-8E46-620693A69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674583" cy="387332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4100" cy="618565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3"/>
            <a:ext cx="9614100" cy="3065929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/>
            </a:lvl1pPr>
            <a:lvl2pPr marL="226345" indent="0">
              <a:buFontTx/>
              <a:buNone/>
              <a:defRPr sz="2400"/>
            </a:lvl2pPr>
            <a:lvl3pPr marL="452690" indent="0">
              <a:buFontTx/>
              <a:buNone/>
              <a:defRPr sz="2400"/>
            </a:lvl3pPr>
            <a:lvl4pPr marL="679035" indent="0">
              <a:buFontTx/>
              <a:buNone/>
              <a:defRPr sz="2400"/>
            </a:lvl4pPr>
            <a:lvl5pPr marL="905380" indent="0">
              <a:buFontTx/>
              <a:buNone/>
              <a:defRPr sz="2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113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opstilling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8"/>
            <a:ext cx="9606900" cy="582705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1" y="1210236"/>
            <a:ext cx="9614100" cy="4323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226345" indent="0">
              <a:buFontTx/>
              <a:buNone/>
              <a:defRPr sz="2400"/>
            </a:lvl2pPr>
            <a:lvl3pPr marL="452690" indent="0">
              <a:buFontTx/>
              <a:buNone/>
              <a:defRPr sz="2400"/>
            </a:lvl3pPr>
            <a:lvl4pPr marL="679035" indent="0">
              <a:buFontTx/>
              <a:buNone/>
              <a:defRPr sz="2400"/>
            </a:lvl4pPr>
            <a:lvl5pPr marL="905380" indent="0">
              <a:buFontTx/>
              <a:buNone/>
              <a:defRPr sz="2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3BDFA6D-7882-40F4-A389-EC3B43D29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00" y="6013314"/>
            <a:ext cx="828000" cy="332101"/>
          </a:xfrm>
          <a:prstGeom prst="rect">
            <a:avLst/>
          </a:prstGeom>
        </p:spPr>
      </p:pic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6735D9A1-9B3A-4681-9EBB-1A5229CE0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19999"/>
            <a:ext cx="4976423" cy="332101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875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351341F-D8BA-4045-A6EE-626A054E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DE7631C3-2801-4B8A-86BA-5891BD80B2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19999"/>
            <a:ext cx="4710093" cy="360699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2348753"/>
            <a:ext cx="9614100" cy="663389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</p:spTree>
    <p:extLst>
      <p:ext uri="{BB962C8B-B14F-4D97-AF65-F5344CB8AC3E}">
        <p14:creationId xmlns:p14="http://schemas.microsoft.com/office/powerpoint/2010/main" val="69938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pattedyr, silhuet&#10;&#10;Automatisk genereret beskrivelse">
            <a:extLst>
              <a:ext uri="{FF2B5EF4-FFF2-40B4-BE49-F238E27FC236}">
                <a16:creationId xmlns:a16="http://schemas.microsoft.com/office/drawing/2014/main" id="{9DBD57F9-0518-4949-85B3-08E7E54B9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95739CC6-0260-446D-8E46-620693A69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656827" cy="271922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2411506"/>
            <a:ext cx="9614100" cy="600636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</p:spTree>
    <p:extLst>
      <p:ext uri="{BB962C8B-B14F-4D97-AF65-F5344CB8AC3E}">
        <p14:creationId xmlns:p14="http://schemas.microsoft.com/office/powerpoint/2010/main" val="392644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9">
            <a:extLst>
              <a:ext uri="{FF2B5EF4-FFF2-40B4-BE49-F238E27FC236}">
                <a16:creationId xmlns:a16="http://schemas.microsoft.com/office/drawing/2014/main" id="{E872564E-AE81-4082-B4E9-5EFEA1FC9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19999"/>
            <a:ext cx="4523662" cy="369577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4157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slide_Typ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6EC7B464-B280-4821-B4B2-E85BE9BC2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9825" y="1740834"/>
            <a:ext cx="8470269" cy="674541"/>
          </a:xfrm>
        </p:spPr>
        <p:txBody>
          <a:bodyPr tIns="46800" anchor="t"/>
          <a:lstStyle>
            <a:lvl1pPr algn="l">
              <a:defRPr sz="4000" b="1">
                <a:solidFill>
                  <a:schemeClr val="bg2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/>
              <a:t>Skriv 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826" y="2628340"/>
            <a:ext cx="8470268" cy="2958353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bg2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bg2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bg2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B423D6FE-0778-1632-E3CD-2ED97EB2B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265100" cy="233999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6502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9A68C24-05B8-4F61-B52E-400785F9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33079"/>
            <a:ext cx="10515600" cy="107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134223-50C0-4BF1-AF33-00C04232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490537"/>
            <a:ext cx="10515600" cy="337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Klik for at redigere teksttypografierne i masteren</a:t>
            </a:r>
          </a:p>
          <a:p>
            <a:pPr lvl="1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Andet niveau</a:t>
            </a:r>
          </a:p>
          <a:p>
            <a:pPr lvl="2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Tredje niveau</a:t>
            </a:r>
          </a:p>
          <a:p>
            <a:pPr lvl="3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Fjerde niveau</a:t>
            </a:r>
          </a:p>
          <a:p>
            <a:pPr lvl="4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E80AD9-1793-4415-99EB-CCDB8E907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200" y="6093415"/>
            <a:ext cx="4727140" cy="252000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>
              <a:defRPr lang="da-DK" sz="1000" kern="0" spc="160" baseline="0" dirty="0">
                <a:solidFill>
                  <a:schemeClr val="tx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pPr defTabSz="452691">
              <a:lnSpc>
                <a:spcPct val="90000"/>
              </a:lnSpc>
              <a:spcBef>
                <a:spcPts val="496"/>
              </a:spcBef>
              <a:buFont typeface="Arial" panose="020B0604020202020204" pitchFamily="34" charset="0"/>
              <a:buNone/>
            </a:pP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AA0E860-C464-4BB4-9374-6DF4392302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00" y="6013314"/>
            <a:ext cx="828000" cy="3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73" r:id="rId3"/>
    <p:sldLayoutId id="2147483684" r:id="rId4"/>
    <p:sldLayoutId id="2147483682" r:id="rId5"/>
    <p:sldLayoutId id="2147483664" r:id="rId6"/>
    <p:sldLayoutId id="2147483663" r:id="rId7"/>
    <p:sldLayoutId id="2147483655" r:id="rId8"/>
    <p:sldLayoutId id="2147483809" r:id="rId9"/>
  </p:sldLayoutIdLst>
  <p:txStyles>
    <p:titleStyle>
      <a:lvl1pPr algn="l" defTabSz="452691" rtl="0" eaLnBrk="1" latinLnBrk="0" hangingPunct="1">
        <a:lnSpc>
          <a:spcPct val="90000"/>
        </a:lnSpc>
        <a:spcBef>
          <a:spcPct val="0"/>
        </a:spcBef>
        <a:buNone/>
        <a:defRPr lang="da-DK" sz="4000" b="1" kern="1200" dirty="0">
          <a:solidFill>
            <a:schemeClr val="tx2"/>
          </a:solidFill>
          <a:latin typeface="K2D" panose="00000500000000000000" pitchFamily="2" charset="-34"/>
          <a:ea typeface="+mj-ea"/>
          <a:cs typeface="K2D" panose="00000500000000000000" pitchFamily="2" charset="-34"/>
        </a:defRPr>
      </a:lvl1pPr>
    </p:titleStyle>
    <p:bodyStyle>
      <a:lvl1pPr marL="0" indent="0" algn="l" defTabSz="452691" rtl="0" eaLnBrk="1" latinLnBrk="0" hangingPunct="1">
        <a:lnSpc>
          <a:spcPct val="100000"/>
        </a:lnSpc>
        <a:spcBef>
          <a:spcPts val="496"/>
        </a:spcBef>
        <a:buFontTx/>
        <a:buNone/>
        <a:defRPr lang="da-DK" sz="2000" kern="1200" dirty="0">
          <a:solidFill>
            <a:schemeClr val="tx2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1pPr>
      <a:lvl2pPr marL="226345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chemeClr val="tx2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2pPr>
      <a:lvl3pPr marL="452690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chemeClr val="tx2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3pPr>
      <a:lvl4pPr marL="679035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chemeClr val="tx2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4pPr>
      <a:lvl5pPr marL="905380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chemeClr val="tx2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5pPr>
      <a:lvl6pPr marL="1244898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6pPr>
      <a:lvl7pPr marL="1471242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7pPr>
      <a:lvl8pPr marL="1697588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8pPr>
      <a:lvl9pPr marL="1923932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1pPr>
      <a:lvl2pPr marL="226346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2pPr>
      <a:lvl3pPr marL="45269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3pPr>
      <a:lvl4pPr marL="679038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4pPr>
      <a:lvl5pPr marL="90538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5pPr>
      <a:lvl6pPr marL="1131726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6pPr>
      <a:lvl7pPr marL="135807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7pPr>
      <a:lvl8pPr marL="1584415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8pPr>
      <a:lvl9pPr marL="1810760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9BA41-2CAF-7ECE-EE30-180ABF2BE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03541B-55C8-18C3-7BE2-F4ADE9258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6A3060C-90EF-0C33-7F8C-5B0B5C7C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udendørs, vand, landskab, sky&#10;&#10;Indhold genereret af kunstig intelligens kan være forkert.">
            <a:extLst>
              <a:ext uri="{FF2B5EF4-FFF2-40B4-BE49-F238E27FC236}">
                <a16:creationId xmlns:a16="http://schemas.microsoft.com/office/drawing/2014/main" id="{05F4E77B-277D-7AF6-5B7E-73B6E9E9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1712E8E-607F-8C57-5555-4BF0EA4FE017}"/>
              </a:ext>
            </a:extLst>
          </p:cNvPr>
          <p:cNvSpPr txBox="1">
            <a:spLocks/>
          </p:cNvSpPr>
          <p:nvPr/>
        </p:nvSpPr>
        <p:spPr>
          <a:xfrm>
            <a:off x="1437860" y="686302"/>
            <a:ext cx="8470269" cy="674541"/>
          </a:xfrm>
          <a:prstGeom prst="rect">
            <a:avLst/>
          </a:prstGeom>
        </p:spPr>
        <p:txBody>
          <a:bodyPr vert="horz" lIns="91440" tIns="46800" rIns="91440" bIns="45720" rtlCol="0" anchor="t">
            <a:noAutofit/>
          </a:bodyPr>
          <a:lstStyle>
            <a:lvl1pPr algn="l" defTabSz="4526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a-DK" sz="4000" b="1" kern="1200">
                <a:solidFill>
                  <a:schemeClr val="bg2"/>
                </a:solidFill>
                <a:latin typeface="K2D" panose="00000500000000000000" pitchFamily="2" charset="-34"/>
                <a:ea typeface="+mj-ea"/>
                <a:cs typeface="K2D" panose="00000500000000000000" pitchFamily="2" charset="-34"/>
              </a:defRPr>
            </a:lvl1pPr>
          </a:lstStyle>
          <a:p>
            <a:r>
              <a:rPr lang="da-DK" dirty="0">
                <a:solidFill>
                  <a:schemeClr val="tx1"/>
                </a:solidFill>
              </a:rPr>
              <a:t>Kystvandrådet Vejle Fjord</a:t>
            </a:r>
            <a:br>
              <a:rPr lang="da-DK" dirty="0"/>
            </a:b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A17FA6B-9DA8-C0E9-639A-9D64A8BDAA1E}"/>
              </a:ext>
            </a:extLst>
          </p:cNvPr>
          <p:cNvSpPr txBox="1"/>
          <p:nvPr/>
        </p:nvSpPr>
        <p:spPr>
          <a:xfrm>
            <a:off x="1543050" y="1360843"/>
            <a:ext cx="577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dirty="0">
                <a:latin typeface="K2D" panose="00000500000000000000" pitchFamily="2" charset="-34"/>
                <a:cs typeface="K2D" panose="00000500000000000000" pitchFamily="2" charset="-34"/>
              </a:rPr>
              <a:t>Opstartsmøde 18. juni 2025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E968105B-FED3-EB1D-1118-9339A19EF632}"/>
              </a:ext>
            </a:extLst>
          </p:cNvPr>
          <p:cNvSpPr txBox="1">
            <a:spLocks/>
          </p:cNvSpPr>
          <p:nvPr/>
        </p:nvSpPr>
        <p:spPr>
          <a:xfrm>
            <a:off x="9104632" y="5846955"/>
            <a:ext cx="2570923" cy="390044"/>
          </a:xfrm>
          <a:prstGeom prst="rect">
            <a:avLst/>
          </a:prstGeom>
        </p:spPr>
        <p:txBody>
          <a:bodyPr vert="horz" lIns="91440" tIns="45720" rIns="91440" bIns="36000" rtlCol="0">
            <a:noAutofit/>
          </a:bodyPr>
          <a:lstStyle>
            <a:lvl1pPr marL="0" indent="0" algn="l" defTabSz="452691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lang="da-DK" sz="1000" kern="0" spc="160" baseline="0">
                <a:solidFill>
                  <a:schemeClr val="tx2"/>
                </a:solidFill>
                <a:latin typeface="K2D Light" panose="00000400000000000000" pitchFamily="2" charset="-34"/>
                <a:ea typeface="+mn-ea"/>
                <a:cs typeface="K2D Light" panose="00000400000000000000" pitchFamily="2" charset="-34"/>
              </a:defRPr>
            </a:lvl1pPr>
            <a:lvl2pPr marL="226345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1000" kern="0" spc="160" baseline="0">
                <a:solidFill>
                  <a:schemeClr val="tx2"/>
                </a:solidFill>
                <a:latin typeface="K2D Light" panose="00000400000000000000" pitchFamily="2" charset="-34"/>
                <a:ea typeface="+mn-ea"/>
                <a:cs typeface="K2D Light" panose="00000400000000000000" pitchFamily="2" charset="-34"/>
              </a:defRPr>
            </a:lvl2pPr>
            <a:lvl3pPr marL="452690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1000" kern="0" spc="160" baseline="0">
                <a:solidFill>
                  <a:schemeClr val="tx2"/>
                </a:solidFill>
                <a:latin typeface="K2D Light" panose="00000400000000000000" pitchFamily="2" charset="-34"/>
                <a:ea typeface="+mn-ea"/>
                <a:cs typeface="K2D Light" panose="00000400000000000000" pitchFamily="2" charset="-34"/>
              </a:defRPr>
            </a:lvl3pPr>
            <a:lvl4pPr marL="679035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1000" kern="0" spc="160" baseline="0">
                <a:solidFill>
                  <a:schemeClr val="tx2"/>
                </a:solidFill>
                <a:latin typeface="K2D Light" panose="00000400000000000000" pitchFamily="2" charset="-34"/>
                <a:ea typeface="+mn-ea"/>
                <a:cs typeface="K2D Light" panose="00000400000000000000" pitchFamily="2" charset="-34"/>
              </a:defRPr>
            </a:lvl4pPr>
            <a:lvl5pPr marL="905380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1000" kern="0" spc="160" baseline="0">
                <a:solidFill>
                  <a:schemeClr val="tx2"/>
                </a:solidFill>
                <a:latin typeface="K2D Light" panose="00000400000000000000" pitchFamily="2" charset="-34"/>
                <a:ea typeface="+mn-ea"/>
                <a:cs typeface="K2D Light" panose="00000400000000000000" pitchFamily="2" charset="-34"/>
              </a:defRPr>
            </a:lvl5pPr>
            <a:lvl6pPr marL="1244898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242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97588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3932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>
                <a:solidFill>
                  <a:schemeClr val="bg1"/>
                </a:solidFill>
              </a:rPr>
              <a:t>Jasmina Gabel, Vejle Kommune</a:t>
            </a:r>
          </a:p>
          <a:p>
            <a:pPr algn="r"/>
            <a:r>
              <a:rPr lang="da-DK" dirty="0">
                <a:solidFill>
                  <a:schemeClr val="bg1"/>
                </a:solidFill>
              </a:rPr>
              <a:t>jasga@vejle.dk</a:t>
            </a:r>
          </a:p>
        </p:txBody>
      </p:sp>
    </p:spTree>
    <p:extLst>
      <p:ext uri="{BB962C8B-B14F-4D97-AF65-F5344CB8AC3E}">
        <p14:creationId xmlns:p14="http://schemas.microsoft.com/office/powerpoint/2010/main" val="133816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77E98-631C-DC1F-D89D-3C91C7322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Rands Fjord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582EADA-9CA6-E4F5-0E46-C5988758EC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- Målebøjer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33161D7-F248-DDE9-A677-BF625451B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Tobias Berthel Bendixen, Fredericia Kommune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0E65F49-31AA-FD84-E4FD-4712CE9E8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648" y="1772296"/>
            <a:ext cx="5810766" cy="40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4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638C9-D267-F7C4-46AB-AF95AECC24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ED05561-192F-F6A7-5141-C30D67A850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09360E2-D9FF-CAC5-A865-4BD4D3A6F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 descr="Et billede, der indeholder udendørs, vand, sky, solopgang&#10;&#10;Indhold genereret af kunstig intelligens kan være forkert.">
            <a:extLst>
              <a:ext uri="{FF2B5EF4-FFF2-40B4-BE49-F238E27FC236}">
                <a16:creationId xmlns:a16="http://schemas.microsoft.com/office/drawing/2014/main" id="{F9EB4A8A-9C1E-8658-7B2D-9D3BBBFFD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9" b="3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A547959-8D41-5644-9D06-128F3254A032}"/>
              </a:ext>
            </a:extLst>
          </p:cNvPr>
          <p:cNvSpPr txBox="1"/>
          <p:nvPr/>
        </p:nvSpPr>
        <p:spPr>
          <a:xfrm>
            <a:off x="6464808" y="5623319"/>
            <a:ext cx="683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3200" dirty="0">
                <a:solidFill>
                  <a:schemeClr val="bg1"/>
                </a:solidFill>
                <a:latin typeface="K2D" panose="00000500000000000000" pitchFamily="2" charset="-34"/>
                <a:cs typeface="K2D" panose="00000500000000000000" pitchFamily="2" charset="-34"/>
              </a:rPr>
              <a:t>Tak for et godt møde !</a:t>
            </a:r>
          </a:p>
        </p:txBody>
      </p:sp>
    </p:spTree>
    <p:extLst>
      <p:ext uri="{BB962C8B-B14F-4D97-AF65-F5344CB8AC3E}">
        <p14:creationId xmlns:p14="http://schemas.microsoft.com/office/powerpoint/2010/main" val="336840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kort, vand/blågrøn&#10;&#10;Indhold genereret af kunstig intelligens kan være forkert.">
            <a:extLst>
              <a:ext uri="{FF2B5EF4-FFF2-40B4-BE49-F238E27FC236}">
                <a16:creationId xmlns:a16="http://schemas.microsoft.com/office/drawing/2014/main" id="{F934A5FE-309B-D9F6-35A4-D07284B7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145026B-BCC1-7F83-C5A6-DC7BEC4E0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1886327"/>
            <a:ext cx="7863840" cy="3852168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 og præsentation</a:t>
            </a:r>
            <a:endParaRPr lang="da-DK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Tidsplan og ramme for Kystvandrådenes arbejde</a:t>
            </a:r>
            <a:endParaRPr lang="da-DK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Gennemgang af indhold i ansøgning</a:t>
            </a:r>
            <a:endParaRPr lang="da-DK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Præsentation af SWAT analyse af hele Vejle Fjord oplandet – præsenteret af rådgiverne fra </a:t>
            </a:r>
            <a:r>
              <a:rPr lang="da-DK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WaterItech</a:t>
            </a:r>
            <a:endParaRPr lang="da-DK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Gennemgang af områdeanalyser for hhv. </a:t>
            </a:r>
            <a:r>
              <a:rPr lang="da-DK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Rohden</a:t>
            </a:r>
            <a:r>
              <a:rPr lang="da-DK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Å og Rands Fjord</a:t>
            </a:r>
            <a:endParaRPr lang="da-DK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Fælles drøftelse af bidrag til analyserne og det videre arbejde </a:t>
            </a:r>
            <a:endParaRPr lang="da-DK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Fælles forventningsafstemning af de praktiske forhold for fremtidige møder </a:t>
            </a:r>
            <a:endParaRPr lang="da-DK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Evt. </a:t>
            </a:r>
            <a:endParaRPr lang="da-DK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4769EF-7F1B-DFA0-7AFE-0B987553446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1680" y="1119505"/>
            <a:ext cx="8470900" cy="674688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Dagsorden</a:t>
            </a:r>
          </a:p>
        </p:txBody>
      </p:sp>
    </p:spTree>
    <p:extLst>
      <p:ext uri="{BB962C8B-B14F-4D97-AF65-F5344CB8AC3E}">
        <p14:creationId xmlns:p14="http://schemas.microsoft.com/office/powerpoint/2010/main" val="279357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udendørs, træ, vand, sky&#10;&#10;Indhold genereret af kunstig intelligens kan være forkert.">
            <a:extLst>
              <a:ext uri="{FF2B5EF4-FFF2-40B4-BE49-F238E27FC236}">
                <a16:creationId xmlns:a16="http://schemas.microsoft.com/office/drawing/2014/main" id="{4EF39E9C-3B7F-AB3D-5CCF-CA3A7F148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 b="778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7DAF3A-6CD8-F29A-46DC-E80DD2124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105" y="4044165"/>
            <a:ext cx="8470269" cy="674541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Kystvandråd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- en del af lokal grøn trepart</a:t>
            </a:r>
            <a:br>
              <a:rPr lang="da-DK" dirty="0">
                <a:solidFill>
                  <a:schemeClr val="bg1"/>
                </a:solidFill>
              </a:rPr>
            </a:b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0666D6-4F1E-3397-B14D-F4E5F32A8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105" y="5269285"/>
            <a:ext cx="8470268" cy="1038136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Fordele og ulemper til drøftelsen af om vi skal ansøge om et Kystvandråd for Vejle Fjord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B60D8D-F51D-77AC-4FA1-30D1E4A192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7" y="6190421"/>
            <a:ext cx="4265100" cy="233999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Mette Højby Petersen, Vejle Kommune</a:t>
            </a:r>
          </a:p>
        </p:txBody>
      </p:sp>
    </p:spTree>
    <p:extLst>
      <p:ext uri="{BB962C8B-B14F-4D97-AF65-F5344CB8AC3E}">
        <p14:creationId xmlns:p14="http://schemas.microsoft.com/office/powerpoint/2010/main" val="270097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02A0B02-EC1F-A72D-780C-F2A0DBA3C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Hvad er et Kystvandråd?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14A2FDC-22B5-A274-6920-AE6F1AD136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>
                <a:solidFill>
                  <a:srgbClr val="002060"/>
                </a:solidFill>
              </a:rPr>
              <a:t>Et rådgivende organ bestående af op til 20 medlemmer fra diverse interesseorganisationer (</a:t>
            </a:r>
            <a:r>
              <a:rPr lang="da-DK" dirty="0" err="1">
                <a:solidFill>
                  <a:srgbClr val="002060"/>
                </a:solidFill>
              </a:rPr>
              <a:t>ala</a:t>
            </a:r>
            <a:r>
              <a:rPr lang="da-DK" dirty="0">
                <a:solidFill>
                  <a:srgbClr val="002060"/>
                </a:solidFill>
              </a:rPr>
              <a:t> vandråd/naturråd) for lokal grøn trepart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Bredere forankret end de lokale treparter, hvor kun DN og LF har plads.</a:t>
            </a:r>
          </a:p>
          <a:p>
            <a:r>
              <a:rPr lang="da-DK" dirty="0">
                <a:solidFill>
                  <a:srgbClr val="002060"/>
                </a:solidFill>
              </a:rPr>
              <a:t>Opgaven er:</a:t>
            </a: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rgbClr val="002060"/>
                </a:solidFill>
              </a:rPr>
              <a:t>Lokal forankret analyser</a:t>
            </a: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rgbClr val="002060"/>
                </a:solidFill>
              </a:rPr>
              <a:t>Mulige forsøgsprojekter</a:t>
            </a: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rgbClr val="002060"/>
                </a:solidFill>
              </a:rPr>
              <a:t>Fælles forståelse for udfordringen</a:t>
            </a: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rgbClr val="002060"/>
                </a:solidFill>
              </a:rPr>
              <a:t>Identificere potentielle virkemidler (marine)</a:t>
            </a:r>
          </a:p>
          <a:p>
            <a:pPr marL="342900" indent="-342900">
              <a:buFontTx/>
              <a:buChar char="-"/>
            </a:pPr>
            <a:endParaRPr lang="da-DK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rgbClr val="002060"/>
                </a:solidFill>
              </a:rPr>
              <a:t>Nedsættes 1. kvartal 2025 og kører til og med 2027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ED8F365-3776-AB79-0F1C-EA7EAED25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55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CBC97-BDA9-3847-E6E3-BD45FC973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Organisering af omlægningsindsatsen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E9B8C95-8631-2614-1B8D-D95FAF0F1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56F09C2-0DB0-074B-07F3-4D8DBBE7D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 descr="Et billede, der indeholder tekst, skærmbillede, Font/skrifttype, Rektangel&#10;&#10;Indhold genereret af kunstig intelligens kan være forkert.">
            <a:extLst>
              <a:ext uri="{FF2B5EF4-FFF2-40B4-BE49-F238E27FC236}">
                <a16:creationId xmlns:a16="http://schemas.microsoft.com/office/drawing/2014/main" id="{746C6D98-E386-58BE-DE5E-FF159CB48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8" y="768682"/>
            <a:ext cx="11326984" cy="5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D3CA0-E984-6B93-036B-43C787354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Fordele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AF00D6-9DCF-71CD-6F07-7CAC6FF070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da-DK" dirty="0">
                <a:solidFill>
                  <a:srgbClr val="002060"/>
                </a:solidFill>
              </a:rPr>
              <a:t>Bred inddragelse i grøn trepart opgaven, bredere end Klimapartnerskabet og lokal grøn trepart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Mulighed for finansiering af administration og </a:t>
            </a:r>
            <a:r>
              <a:rPr lang="da-DK" dirty="0" err="1">
                <a:solidFill>
                  <a:srgbClr val="002060"/>
                </a:solidFill>
              </a:rPr>
              <a:t>suppl</a:t>
            </a:r>
            <a:r>
              <a:rPr lang="da-DK" dirty="0">
                <a:solidFill>
                  <a:srgbClr val="002060"/>
                </a:solidFill>
              </a:rPr>
              <a:t>. tiltag – hvilke?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Hedensted og Fredericia får mulighed for finansiering af tiltag, derved varetager vi fjorden bredt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I givet fald – Kystvandråd kobles med SVF styregruppe</a:t>
            </a:r>
          </a:p>
          <a:p>
            <a:r>
              <a:rPr lang="da-DK" dirty="0">
                <a:solidFill>
                  <a:srgbClr val="002060"/>
                </a:solidFill>
              </a:rPr>
              <a:t>Minimer antal fora: Hvor er Klimapartnerskabet henne her?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D66470D-EADB-8C4A-642C-5F27DD153E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07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5777-A496-566F-4A1E-2646CBB0E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Ulemper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BF0453-FAB5-AA28-2131-F3EC34BBB5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>
                <a:solidFill>
                  <a:srgbClr val="002060"/>
                </a:solidFill>
              </a:rPr>
              <a:t>Kan blive en sovepude, hvor vi venter på resultater, hvis Kystvandråd ikke organiseres klogt: </a:t>
            </a:r>
          </a:p>
          <a:p>
            <a:r>
              <a:rPr lang="da-DK" dirty="0">
                <a:solidFill>
                  <a:srgbClr val="002060"/>
                </a:solidFill>
              </a:rPr>
              <a:t>	- </a:t>
            </a:r>
            <a:r>
              <a:rPr lang="da-DK" dirty="0" err="1">
                <a:solidFill>
                  <a:srgbClr val="002060"/>
                </a:solidFill>
              </a:rPr>
              <a:t>udviklingspor</a:t>
            </a:r>
            <a:r>
              <a:rPr lang="da-DK" dirty="0">
                <a:solidFill>
                  <a:srgbClr val="002060"/>
                </a:solidFill>
              </a:rPr>
              <a:t> – koordinering – kort og lang sigt</a:t>
            </a:r>
          </a:p>
          <a:p>
            <a:r>
              <a:rPr lang="da-DK" dirty="0">
                <a:solidFill>
                  <a:srgbClr val="002060"/>
                </a:solidFill>
              </a:rPr>
              <a:t>	- driftsspor – realisering af projekter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Hvad får Vejle Kommune ud af det? I andre øjne har vi allerede et Kystvandråd via SVF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Lav indsatsbehov i Vejle Fjord – reduceret fra 212 tons til 190 tons med genbesøget af vandplanerne (udkast dec. 2024)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Administration, ansøgning, deltagelse i landsdækkende grupper og konferencer – æder det fordelene?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Eksisterende samarbejde med interesseorganisationer: Sund Vejle Fjord, Klimapartnerskabet, Lokal trepart, Liv i Lillebælt (genstartes), Marin Naturnationalpark (kommer)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21733B4-226A-B999-BE28-18846160B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834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45CD6-9E2B-457A-CB8C-6C7A89331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Jeres drøftelse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6ACD65-9B7F-3B12-840C-E1B1F08F1F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>
                <a:solidFill>
                  <a:srgbClr val="002060"/>
                </a:solidFill>
              </a:rPr>
              <a:t>Forvaltningen har været i kontakt med administrationen i Hedensted og Fredericia Kommune.</a:t>
            </a:r>
          </a:p>
          <a:p>
            <a:r>
              <a:rPr lang="da-DK" dirty="0">
                <a:solidFill>
                  <a:srgbClr val="002060"/>
                </a:solidFill>
              </a:rPr>
              <a:t>De er positive stemte. 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De lægger det til politisk beslutning primo februar – afventer KNMU drøftelse i dag.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305AF4-81B8-965A-EA5F-404CDE5CF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300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2043E-8DF5-D66C-BF5D-9D60DF1BA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Rohden</a:t>
            </a:r>
            <a:r>
              <a:rPr lang="da-DK" dirty="0"/>
              <a:t> Å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275BE5-DDB9-CE14-DBE0-695FDF27B9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254F6B-3B2B-457D-6635-7CAFDDDA3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Marc Reseke</a:t>
            </a:r>
          </a:p>
          <a:p>
            <a:r>
              <a:rPr lang="da-DK" dirty="0"/>
              <a:t>Hedensted Kommune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B8F6B20-84B6-B2E1-D467-1DA32CCBF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873" y="1800088"/>
            <a:ext cx="7358959" cy="47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88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ejle-Beige">
      <a:dk1>
        <a:srgbClr val="000000"/>
      </a:dk1>
      <a:lt1>
        <a:srgbClr val="F8F8F8"/>
      </a:lt1>
      <a:dk2>
        <a:srgbClr val="57256E"/>
      </a:dk2>
      <a:lt2>
        <a:srgbClr val="D8C5AF"/>
      </a:lt2>
      <a:accent1>
        <a:srgbClr val="57256E"/>
      </a:accent1>
      <a:accent2>
        <a:srgbClr val="D8C5AF"/>
      </a:accent2>
      <a:accent3>
        <a:srgbClr val="5A3836"/>
      </a:accent3>
      <a:accent4>
        <a:srgbClr val="E8E1D6"/>
      </a:accent4>
      <a:accent5>
        <a:srgbClr val="004143"/>
      </a:accent5>
      <a:accent6>
        <a:srgbClr val="F5AA35"/>
      </a:accent6>
      <a:hlink>
        <a:srgbClr val="23356E"/>
      </a:hlink>
      <a:folHlink>
        <a:srgbClr val="5725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>
            <a:latin typeface="K2D" panose="00000500000000000000" pitchFamily="2" charset="-34"/>
            <a:cs typeface="K2D" panose="00000500000000000000" pitchFamily="2" charset="-34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dirty="0" smtClean="0">
            <a:solidFill>
              <a:schemeClr val="tx2"/>
            </a:solidFill>
            <a:latin typeface="K2D" panose="00000500000000000000" pitchFamily="2" charset="-34"/>
            <a:cs typeface="K2D" panose="00000500000000000000" pitchFamily="2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eige Vejle Kommune.potx" id="{0ACD05FD-59B4-4824-A240-73A81E5EA991}" vid="{D259E4A8-41E2-4FA8-B39A-D0472525D99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7F9429A4412E4985C8A45FC3C46171" ma:contentTypeVersion="10" ma:contentTypeDescription="Opret et nyt dokument." ma:contentTypeScope="" ma:versionID="ce212364cdbbe23d84db6fa75950c36c">
  <xsd:schema xmlns:xsd="http://www.w3.org/2001/XMLSchema" xmlns:xs="http://www.w3.org/2001/XMLSchema" xmlns:p="http://schemas.microsoft.com/office/2006/metadata/properties" xmlns:ns2="0f0623f3-9c08-4f24-b717-607f7f038731" xmlns:ns3="70c934eb-ee0d-4911-8314-82aaa40b4b17" targetNamespace="http://schemas.microsoft.com/office/2006/metadata/properties" ma:root="true" ma:fieldsID="9fc1138b91c48a607eb20dec799efda8" ns2:_="" ns3:_="">
    <xsd:import namespace="0f0623f3-9c08-4f24-b717-607f7f038731"/>
    <xsd:import namespace="70c934eb-ee0d-4911-8314-82aaa40b4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623f3-9c08-4f24-b717-607f7f038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ledmærker" ma:readOnly="false" ma:fieldId="{5cf76f15-5ced-4ddc-b409-7134ff3c332f}" ma:taxonomyMulti="true" ma:sspId="4a7cdebc-78d2-4742-a55c-ca0afb0961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934eb-ee0d-4911-8314-82aaa40b4b1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8dfcd44-15d3-4c7a-94d8-2f4f07f80951}" ma:internalName="TaxCatchAll" ma:showField="CatchAllData" ma:web="70c934eb-ee0d-4911-8314-82aaa40b4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c934eb-ee0d-4911-8314-82aaa40b4b17" xsi:nil="true"/>
    <lcf76f155ced4ddcb4097134ff3c332f xmlns="0f0623f3-9c08-4f24-b717-607f7f0387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9B55EC-1CE7-44F6-992F-A51A77CE8D30}"/>
</file>

<file path=customXml/itemProps2.xml><?xml version="1.0" encoding="utf-8"?>
<ds:datastoreItem xmlns:ds="http://schemas.openxmlformats.org/officeDocument/2006/customXml" ds:itemID="{FE34173A-FC76-4AC6-9F45-364E2F52F686}"/>
</file>

<file path=customXml/itemProps3.xml><?xml version="1.0" encoding="utf-8"?>
<ds:datastoreItem xmlns:ds="http://schemas.openxmlformats.org/officeDocument/2006/customXml" ds:itemID="{A6BDE4D2-D87A-48D9-A2C2-376C8D064B55}"/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421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K2D</vt:lpstr>
      <vt:lpstr>K2D Light</vt:lpstr>
      <vt:lpstr>K2D Medium</vt:lpstr>
      <vt:lpstr>Symbol</vt:lpstr>
      <vt:lpstr>Office-tema</vt:lpstr>
      <vt:lpstr>PowerPoint-præsentation</vt:lpstr>
      <vt:lpstr>Dagsorden</vt:lpstr>
      <vt:lpstr>Kystvandråd - en del af lokal grøn trepart </vt:lpstr>
      <vt:lpstr>Hvad er et Kystvandråd?</vt:lpstr>
      <vt:lpstr>Organisering af omlægningsindsatsen</vt:lpstr>
      <vt:lpstr>Fordele</vt:lpstr>
      <vt:lpstr>Ulemper</vt:lpstr>
      <vt:lpstr>Jeres drøftelse</vt:lpstr>
      <vt:lpstr>Rohden Å </vt:lpstr>
      <vt:lpstr>Rands Fjord</vt:lpstr>
      <vt:lpstr>PowerPoint-præsentation</vt:lpstr>
    </vt:vector>
  </TitlesOfParts>
  <Company>Vejle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Møde med Vejle Grundejerforening  den 3. december 2024  - udvikling i klimaet - planer og strategier - tiltag</dc:title>
  <dc:creator>Annette Holm Bonde  Vand  Teknik &amp; Miljø  Vejle Kommune</dc:creator>
  <cp:lastModifiedBy>Jasmina Monica Semahun Gabel  Vand  Teknik &amp; Miljø  Vejle Kommune</cp:lastModifiedBy>
  <cp:revision>13</cp:revision>
  <cp:lastPrinted>2024-12-10T07:08:47Z</cp:lastPrinted>
  <dcterms:created xsi:type="dcterms:W3CDTF">2024-11-29T07:46:28Z</dcterms:created>
  <dcterms:modified xsi:type="dcterms:W3CDTF">2025-06-26T08:25:41Z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0x010100247F9429A4412E4985C8A45FC3C46171</vt:lpwstr>
  </property>
</Properties>
</file>